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69" r:id="rId4"/>
    <p:sldId id="264" r:id="rId5"/>
    <p:sldId id="260" r:id="rId6"/>
    <p:sldId id="258" r:id="rId7"/>
    <p:sldId id="266" r:id="rId8"/>
    <p:sldId id="265" r:id="rId9"/>
    <p:sldId id="268" r:id="rId10"/>
    <p:sldId id="259" r:id="rId11"/>
    <p:sldId id="261" r:id="rId12"/>
    <p:sldId id="262" r:id="rId13"/>
    <p:sldId id="263" r:id="rId14"/>
    <p:sldId id="267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mily\Downloads\nutrition%20inf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mily\Downloads\nutrition%20inf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4018694955762873"/>
          <c:y val="6.358830828530905E-2"/>
          <c:w val="0.54599127722444873"/>
          <c:h val="0.48826736719076613"/>
        </c:manualLayout>
      </c:layout>
      <c:barChart>
        <c:barDir val="col"/>
        <c:grouping val="clustered"/>
        <c:ser>
          <c:idx val="0"/>
          <c:order val="0"/>
          <c:tx>
            <c:strRef>
              <c:f>Sheet1!$B$4</c:f>
              <c:strCache>
                <c:ptCount val="1"/>
                <c:pt idx="0">
                  <c:v>Waxed paper </c:v>
                </c:pt>
              </c:strCache>
            </c:strRef>
          </c:tx>
          <c:spPr>
            <a:solidFill>
              <a:srgbClr val="63AAFE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Sheet1!$C$3:$H$3</c:f>
              <c:strCache>
                <c:ptCount val="6"/>
                <c:pt idx="0">
                  <c:v>Availability</c:v>
                </c:pt>
                <c:pt idx="1">
                  <c:v>Cost </c:v>
                </c:pt>
                <c:pt idx="2">
                  <c:v>Environmental impact</c:v>
                </c:pt>
                <c:pt idx="3">
                  <c:v>Attractiveness</c:v>
                </c:pt>
                <c:pt idx="4">
                  <c:v>Toxicity when burned</c:v>
                </c:pt>
                <c:pt idx="5">
                  <c:v>Food preservation</c:v>
                </c:pt>
              </c:strCache>
            </c:strRef>
          </c:cat>
          <c:val>
            <c:numRef>
              <c:f>Sheet1!$C$4:$H$4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5</c:v>
                </c:pt>
                <c:pt idx="4">
                  <c:v>10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Sheet1!$B$5</c:f>
              <c:strCache>
                <c:ptCount val="1"/>
                <c:pt idx="0">
                  <c:v>Flexible plastic films</c:v>
                </c:pt>
              </c:strCache>
            </c:strRef>
          </c:tx>
          <c:spPr>
            <a:solidFill>
              <a:srgbClr val="DD2D32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Sheet1!$C$3:$H$3</c:f>
              <c:strCache>
                <c:ptCount val="6"/>
                <c:pt idx="0">
                  <c:v>Availability</c:v>
                </c:pt>
                <c:pt idx="1">
                  <c:v>Cost </c:v>
                </c:pt>
                <c:pt idx="2">
                  <c:v>Environmental impact</c:v>
                </c:pt>
                <c:pt idx="3">
                  <c:v>Attractiveness</c:v>
                </c:pt>
                <c:pt idx="4">
                  <c:v>Toxicity when burned</c:v>
                </c:pt>
                <c:pt idx="5">
                  <c:v>Food preservation</c:v>
                </c:pt>
              </c:strCache>
            </c:strRef>
          </c:cat>
          <c:val>
            <c:numRef>
              <c:f>Sheet1!$C$5:$H$5</c:f>
              <c:numCache>
                <c:formatCode>General</c:formatCode>
                <c:ptCount val="6"/>
                <c:pt idx="0">
                  <c:v>10</c:v>
                </c:pt>
                <c:pt idx="1">
                  <c:v>10</c:v>
                </c:pt>
                <c:pt idx="2">
                  <c:v>4</c:v>
                </c:pt>
                <c:pt idx="3">
                  <c:v>8</c:v>
                </c:pt>
                <c:pt idx="4">
                  <c:v>0</c:v>
                </c:pt>
                <c:pt idx="5">
                  <c:v>10</c:v>
                </c:pt>
              </c:numCache>
            </c:numRef>
          </c:val>
        </c:ser>
        <c:ser>
          <c:idx val="2"/>
          <c:order val="2"/>
          <c:tx>
            <c:strRef>
              <c:f>Sheet1!$B$6</c:f>
              <c:strCache>
                <c:ptCount val="1"/>
                <c:pt idx="0">
                  <c:v>Bio-plastic</c:v>
                </c:pt>
              </c:strCache>
            </c:strRef>
          </c:tx>
          <c:spPr>
            <a:solidFill>
              <a:srgbClr val="FFF58C"/>
            </a:solidFill>
            <a:ln w="25400">
              <a:noFill/>
            </a:ln>
            <a:effectLst>
              <a:outerShdw dist="35921" dir="2700000" algn="br">
                <a:srgbClr val="000000"/>
              </a:outerShdw>
            </a:effectLst>
          </c:spPr>
          <c:cat>
            <c:strRef>
              <c:f>Sheet1!$C$3:$H$3</c:f>
              <c:strCache>
                <c:ptCount val="6"/>
                <c:pt idx="0">
                  <c:v>Availability</c:v>
                </c:pt>
                <c:pt idx="1">
                  <c:v>Cost </c:v>
                </c:pt>
                <c:pt idx="2">
                  <c:v>Environmental impact</c:v>
                </c:pt>
                <c:pt idx="3">
                  <c:v>Attractiveness</c:v>
                </c:pt>
                <c:pt idx="4">
                  <c:v>Toxicity when burned</c:v>
                </c:pt>
                <c:pt idx="5">
                  <c:v>Food preservation</c:v>
                </c:pt>
              </c:strCache>
            </c:strRef>
          </c:cat>
          <c:val>
            <c:numRef>
              <c:f>Sheet1!$C$6:$H$6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7</c:v>
                </c:pt>
                <c:pt idx="3">
                  <c:v>8</c:v>
                </c:pt>
                <c:pt idx="4">
                  <c:v>10</c:v>
                </c:pt>
                <c:pt idx="5">
                  <c:v>8</c:v>
                </c:pt>
              </c:numCache>
            </c:numRef>
          </c:val>
        </c:ser>
        <c:axId val="113594752"/>
        <c:axId val="113597440"/>
      </c:barChart>
      <c:catAx>
        <c:axId val="1135947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/>
                  <a:t>Factor</a:t>
                </a:r>
              </a:p>
            </c:rich>
          </c:tx>
          <c:layout>
            <c:manualLayout>
              <c:xMode val="edge"/>
              <c:yMode val="edge"/>
              <c:x val="0.36743737305104773"/>
              <c:y val="0.90613339306565399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270000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13597440"/>
        <c:crosses val="autoZero"/>
        <c:auto val="1"/>
        <c:lblAlgn val="ctr"/>
        <c:lblOffset val="100"/>
        <c:tickLblSkip val="1"/>
        <c:tickMarkSkip val="1"/>
      </c:catAx>
      <c:valAx>
        <c:axId val="113597440"/>
        <c:scaling>
          <c:orientation val="minMax"/>
          <c:max val="10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200" b="1" i="0" u="none" strike="noStrike" baseline="0">
                    <a:solidFill>
                      <a:srgbClr val="000000"/>
                    </a:solidFill>
                    <a:latin typeface="Verdana"/>
                    <a:ea typeface="Verdana"/>
                    <a:cs typeface="Verdana"/>
                  </a:defRPr>
                </a:pPr>
                <a:r>
                  <a:rPr lang="en-US"/>
                  <a:t>Grade (1=low, 10-=high)</a:t>
                </a:r>
              </a:p>
            </c:rich>
          </c:tx>
          <c:layout>
            <c:manualLayout>
              <c:xMode val="edge"/>
              <c:yMode val="edge"/>
              <c:x val="2.3610433609705876E-2"/>
              <c:y val="4.7691231213981826E-2"/>
            </c:manualLayout>
          </c:layout>
          <c:spPr>
            <a:noFill/>
            <a:ln w="25400">
              <a:noFill/>
            </a:ln>
          </c:spPr>
        </c:title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0" i="0" u="none" strike="noStrike" baseline="0">
                <a:solidFill>
                  <a:srgbClr val="000000"/>
                </a:solidFill>
                <a:latin typeface="Verdana"/>
                <a:ea typeface="Verdana"/>
                <a:cs typeface="Verdana"/>
              </a:defRPr>
            </a:pPr>
            <a:endParaRPr lang="en-US"/>
          </a:p>
        </c:txPr>
        <c:crossAx val="113594752"/>
        <c:crosses val="autoZero"/>
        <c:crossBetween val="between"/>
      </c:valAx>
      <c:spPr>
        <a:solidFill>
          <a:srgbClr val="CDCDCD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0241039988874931"/>
          <c:y val="0.22483009000877133"/>
          <c:w val="0.28775215961829026"/>
          <c:h val="0.1657838037438415"/>
        </c:manualLayout>
      </c:layout>
      <c:spPr>
        <a:solidFill>
          <a:srgbClr val="FFFFFF"/>
        </a:solidFill>
        <a:ln w="25400">
          <a:noFill/>
        </a:ln>
      </c:spPr>
      <c:txPr>
        <a:bodyPr/>
        <a:lstStyle/>
        <a:p>
          <a:pPr>
            <a:defRPr sz="1100" b="0" i="0" u="none" strike="noStrike" baseline="0">
              <a:solidFill>
                <a:srgbClr val="000000"/>
              </a:solidFill>
              <a:latin typeface="Verdana"/>
              <a:ea typeface="Verdana"/>
              <a:cs typeface="Verdana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200" b="0" i="0" u="none" strike="noStrike" baseline="0">
          <a:solidFill>
            <a:srgbClr val="000000"/>
          </a:solidFill>
          <a:latin typeface="Verdana"/>
          <a:ea typeface="Verdana"/>
          <a:cs typeface="Verdana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Bar 1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Calories</c:v>
                </c:pt>
                <c:pt idx="1">
                  <c:v>Total Fat</c:v>
                </c:pt>
                <c:pt idx="2">
                  <c:v>Saturated Fat</c:v>
                </c:pt>
                <c:pt idx="3">
                  <c:v>Polyunsaturated Fat</c:v>
                </c:pt>
                <c:pt idx="4">
                  <c:v>Monounsaturated Fat</c:v>
                </c:pt>
                <c:pt idx="5">
                  <c:v>Cholesterol</c:v>
                </c:pt>
                <c:pt idx="6">
                  <c:v>Sodium</c:v>
                </c:pt>
                <c:pt idx="7">
                  <c:v>Potassium</c:v>
                </c:pt>
                <c:pt idx="8">
                  <c:v>Total Carbs</c:v>
                </c:pt>
                <c:pt idx="9">
                  <c:v>Dietary Fiber</c:v>
                </c:pt>
                <c:pt idx="10">
                  <c:v>Sugars</c:v>
                </c:pt>
                <c:pt idx="11">
                  <c:v>Protein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123.6</c:v>
                </c:pt>
                <c:pt idx="1">
                  <c:v>5</c:v>
                </c:pt>
                <c:pt idx="2">
                  <c:v>2</c:v>
                </c:pt>
                <c:pt idx="3">
                  <c:v>0.9</c:v>
                </c:pt>
                <c:pt idx="4">
                  <c:v>1.7</c:v>
                </c:pt>
                <c:pt idx="5">
                  <c:v>0</c:v>
                </c:pt>
                <c:pt idx="6">
                  <c:v>3.2300000000000002E-2</c:v>
                </c:pt>
                <c:pt idx="7">
                  <c:v>0.1444</c:v>
                </c:pt>
                <c:pt idx="8">
                  <c:v>22.5</c:v>
                </c:pt>
                <c:pt idx="9">
                  <c:v>2.4</c:v>
                </c:pt>
                <c:pt idx="10">
                  <c:v>13.1</c:v>
                </c:pt>
                <c:pt idx="11">
                  <c:v>2.7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Bar 2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Calories</c:v>
                </c:pt>
                <c:pt idx="1">
                  <c:v>Total Fat</c:v>
                </c:pt>
                <c:pt idx="2">
                  <c:v>Saturated Fat</c:v>
                </c:pt>
                <c:pt idx="3">
                  <c:v>Polyunsaturated Fat</c:v>
                </c:pt>
                <c:pt idx="4">
                  <c:v>Monounsaturated Fat</c:v>
                </c:pt>
                <c:pt idx="5">
                  <c:v>Cholesterol</c:v>
                </c:pt>
                <c:pt idx="6">
                  <c:v>Sodium</c:v>
                </c:pt>
                <c:pt idx="7">
                  <c:v>Potassium</c:v>
                </c:pt>
                <c:pt idx="8">
                  <c:v>Total Carbs</c:v>
                </c:pt>
                <c:pt idx="9">
                  <c:v>Dietary Fiber</c:v>
                </c:pt>
                <c:pt idx="10">
                  <c:v>Sugars</c:v>
                </c:pt>
                <c:pt idx="11">
                  <c:v>Protein</c:v>
                </c:pt>
              </c:strCache>
            </c:str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152.19999999999999</c:v>
                </c:pt>
                <c:pt idx="1">
                  <c:v>6.3</c:v>
                </c:pt>
                <c:pt idx="2">
                  <c:v>2.5</c:v>
                </c:pt>
                <c:pt idx="3">
                  <c:v>1.7</c:v>
                </c:pt>
                <c:pt idx="4">
                  <c:v>1.8</c:v>
                </c:pt>
                <c:pt idx="5">
                  <c:v>0</c:v>
                </c:pt>
                <c:pt idx="6">
                  <c:v>3.6200000000000003E-2</c:v>
                </c:pt>
                <c:pt idx="7">
                  <c:v>0.2301</c:v>
                </c:pt>
                <c:pt idx="8">
                  <c:v>23</c:v>
                </c:pt>
                <c:pt idx="9">
                  <c:v>3.1</c:v>
                </c:pt>
                <c:pt idx="10">
                  <c:v>12</c:v>
                </c:pt>
                <c:pt idx="11">
                  <c:v>3.9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Bar 3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Calories</c:v>
                </c:pt>
                <c:pt idx="1">
                  <c:v>Total Fat</c:v>
                </c:pt>
                <c:pt idx="2">
                  <c:v>Saturated Fat</c:v>
                </c:pt>
                <c:pt idx="3">
                  <c:v>Polyunsaturated Fat</c:v>
                </c:pt>
                <c:pt idx="4">
                  <c:v>Monounsaturated Fat</c:v>
                </c:pt>
                <c:pt idx="5">
                  <c:v>Cholesterol</c:v>
                </c:pt>
                <c:pt idx="6">
                  <c:v>Sodium</c:v>
                </c:pt>
                <c:pt idx="7">
                  <c:v>Potassium</c:v>
                </c:pt>
                <c:pt idx="8">
                  <c:v>Total Carbs</c:v>
                </c:pt>
                <c:pt idx="9">
                  <c:v>Dietary Fiber</c:v>
                </c:pt>
                <c:pt idx="10">
                  <c:v>Sugars</c:v>
                </c:pt>
                <c:pt idx="11">
                  <c:v>Protein</c:v>
                </c:pt>
              </c:strCache>
            </c:strRef>
          </c:cat>
          <c:val>
            <c:numRef>
              <c:f>Sheet1!$D$2:$D$13</c:f>
              <c:numCache>
                <c:formatCode>General</c:formatCode>
                <c:ptCount val="12"/>
                <c:pt idx="0">
                  <c:v>125.7</c:v>
                </c:pt>
                <c:pt idx="1">
                  <c:v>8</c:v>
                </c:pt>
                <c:pt idx="2">
                  <c:v>2</c:v>
                </c:pt>
                <c:pt idx="3">
                  <c:v>2.9</c:v>
                </c:pt>
                <c:pt idx="4">
                  <c:v>2.7</c:v>
                </c:pt>
                <c:pt idx="5">
                  <c:v>0</c:v>
                </c:pt>
                <c:pt idx="6">
                  <c:v>5.62E-2</c:v>
                </c:pt>
                <c:pt idx="7">
                  <c:v>0.16250000000000001</c:v>
                </c:pt>
                <c:pt idx="8">
                  <c:v>12</c:v>
                </c:pt>
                <c:pt idx="9">
                  <c:v>1.7</c:v>
                </c:pt>
                <c:pt idx="10">
                  <c:v>7.1</c:v>
                </c:pt>
                <c:pt idx="11">
                  <c:v>3.7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Bar 4</c:v>
                </c:pt>
              </c:strCache>
            </c:strRef>
          </c:tx>
          <c:cat>
            <c:strRef>
              <c:f>Sheet1!$A$2:$A$13</c:f>
              <c:strCache>
                <c:ptCount val="12"/>
                <c:pt idx="0">
                  <c:v>Calories</c:v>
                </c:pt>
                <c:pt idx="1">
                  <c:v>Total Fat</c:v>
                </c:pt>
                <c:pt idx="2">
                  <c:v>Saturated Fat</c:v>
                </c:pt>
                <c:pt idx="3">
                  <c:v>Polyunsaturated Fat</c:v>
                </c:pt>
                <c:pt idx="4">
                  <c:v>Monounsaturated Fat</c:v>
                </c:pt>
                <c:pt idx="5">
                  <c:v>Cholesterol</c:v>
                </c:pt>
                <c:pt idx="6">
                  <c:v>Sodium</c:v>
                </c:pt>
                <c:pt idx="7">
                  <c:v>Potassium</c:v>
                </c:pt>
                <c:pt idx="8">
                  <c:v>Total Carbs</c:v>
                </c:pt>
                <c:pt idx="9">
                  <c:v>Dietary Fiber</c:v>
                </c:pt>
                <c:pt idx="10">
                  <c:v>Sugars</c:v>
                </c:pt>
                <c:pt idx="11">
                  <c:v>Protein</c:v>
                </c:pt>
              </c:strCache>
            </c:strRef>
          </c:cat>
          <c:val>
            <c:numRef>
              <c:f>Sheet1!$E$2:$E$13</c:f>
              <c:numCache>
                <c:formatCode>General</c:formatCode>
                <c:ptCount val="12"/>
                <c:pt idx="0">
                  <c:v>181</c:v>
                </c:pt>
                <c:pt idx="1">
                  <c:v>8.8000000000000007</c:v>
                </c:pt>
                <c:pt idx="2">
                  <c:v>2.8</c:v>
                </c:pt>
                <c:pt idx="3">
                  <c:v>2.8</c:v>
                </c:pt>
                <c:pt idx="4">
                  <c:v>2.9</c:v>
                </c:pt>
                <c:pt idx="5">
                  <c:v>0</c:v>
                </c:pt>
                <c:pt idx="6">
                  <c:v>3.1399999999999997E-2</c:v>
                </c:pt>
                <c:pt idx="7">
                  <c:v>0.26500000000000001</c:v>
                </c:pt>
                <c:pt idx="8">
                  <c:v>26.4</c:v>
                </c:pt>
                <c:pt idx="9">
                  <c:v>3.4</c:v>
                </c:pt>
                <c:pt idx="10">
                  <c:v>13.8</c:v>
                </c:pt>
                <c:pt idx="11">
                  <c:v>4.3</c:v>
                </c:pt>
              </c:numCache>
            </c:numRef>
          </c:val>
        </c:ser>
        <c:axId val="70991232"/>
        <c:axId val="70997504"/>
      </c:barChart>
      <c:catAx>
        <c:axId val="70991232"/>
        <c:scaling>
          <c:orientation val="minMax"/>
        </c:scaling>
        <c:axPos val="b"/>
        <c:tickLblPos val="nextTo"/>
        <c:crossAx val="70997504"/>
        <c:crosses val="autoZero"/>
        <c:auto val="1"/>
        <c:lblAlgn val="ctr"/>
        <c:lblOffset val="100"/>
      </c:catAx>
      <c:valAx>
        <c:axId val="70997504"/>
        <c:scaling>
          <c:orientation val="minMax"/>
        </c:scaling>
        <c:axPos val="l"/>
        <c:majorGridlines/>
        <c:numFmt formatCode="General" sourceLinked="1"/>
        <c:tickLblPos val="nextTo"/>
        <c:crossAx val="7099123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Sheet1!$B$14</c:f>
              <c:strCache>
                <c:ptCount val="1"/>
                <c:pt idx="0">
                  <c:v>Bar 1</c:v>
                </c:pt>
              </c:strCache>
            </c:strRef>
          </c:tx>
          <c:cat>
            <c:strRef>
              <c:f>Sheet1!$A$15:$A$33</c:f>
              <c:strCache>
                <c:ptCount val="19"/>
                <c:pt idx="0">
                  <c:v>Vitamin A</c:v>
                </c:pt>
                <c:pt idx="1">
                  <c:v>Vitamin B-12</c:v>
                </c:pt>
                <c:pt idx="2">
                  <c:v>Vitamin B-6</c:v>
                </c:pt>
                <c:pt idx="3">
                  <c:v>Vitamin C</c:v>
                </c:pt>
                <c:pt idx="4">
                  <c:v>Vitamin D</c:v>
                </c:pt>
                <c:pt idx="5">
                  <c:v>Vitamin E</c:v>
                </c:pt>
                <c:pt idx="6">
                  <c:v>Calcium</c:v>
                </c:pt>
                <c:pt idx="7">
                  <c:v>Copper</c:v>
                </c:pt>
                <c:pt idx="8">
                  <c:v>Folate</c:v>
                </c:pt>
                <c:pt idx="9">
                  <c:v>Iron</c:v>
                </c:pt>
                <c:pt idx="10">
                  <c:v>Magnessium</c:v>
                </c:pt>
                <c:pt idx="11">
                  <c:v>Manganese</c:v>
                </c:pt>
                <c:pt idx="12">
                  <c:v>Niacin</c:v>
                </c:pt>
                <c:pt idx="13">
                  <c:v>Panthothenic Acid</c:v>
                </c:pt>
                <c:pt idx="14">
                  <c:v>Phosphorous</c:v>
                </c:pt>
                <c:pt idx="15">
                  <c:v>Riboflavin</c:v>
                </c:pt>
                <c:pt idx="16">
                  <c:v>Selenium</c:v>
                </c:pt>
                <c:pt idx="17">
                  <c:v>Thiamin</c:v>
                </c:pt>
                <c:pt idx="18">
                  <c:v>Zinc</c:v>
                </c:pt>
              </c:strCache>
            </c:strRef>
          </c:cat>
          <c:val>
            <c:numRef>
              <c:f>Sheet1!$B$15:$B$33</c:f>
              <c:numCache>
                <c:formatCode>0%</c:formatCode>
                <c:ptCount val="19"/>
                <c:pt idx="0">
                  <c:v>0</c:v>
                </c:pt>
                <c:pt idx="1">
                  <c:v>0</c:v>
                </c:pt>
                <c:pt idx="2" formatCode="0.00%">
                  <c:v>1.4999999999999999E-2</c:v>
                </c:pt>
                <c:pt idx="3" formatCode="0.00%">
                  <c:v>1.2E-2</c:v>
                </c:pt>
                <c:pt idx="4">
                  <c:v>0</c:v>
                </c:pt>
                <c:pt idx="5" formatCode="0.00%">
                  <c:v>4.9000000000000002E-2</c:v>
                </c:pt>
                <c:pt idx="6" formatCode="0.00%">
                  <c:v>2.7E-2</c:v>
                </c:pt>
                <c:pt idx="7" formatCode="0.00%">
                  <c:v>8.1000000000000003E-2</c:v>
                </c:pt>
                <c:pt idx="8" formatCode="0.00%">
                  <c:v>2.1000000000000001E-2</c:v>
                </c:pt>
                <c:pt idx="9" formatCode="0.00%">
                  <c:v>5.7000000000000002E-2</c:v>
                </c:pt>
                <c:pt idx="10">
                  <c:v>0.09</c:v>
                </c:pt>
                <c:pt idx="11" formatCode="0.00%">
                  <c:v>0.35799999999999998</c:v>
                </c:pt>
                <c:pt idx="12" formatCode="0.00%">
                  <c:v>1.4999999999999999E-2</c:v>
                </c:pt>
                <c:pt idx="13" formatCode="0.00%">
                  <c:v>1.7999999999999999E-2</c:v>
                </c:pt>
                <c:pt idx="14" formatCode="0.00%">
                  <c:v>8.5999999999999993E-2</c:v>
                </c:pt>
                <c:pt idx="15">
                  <c:v>0.03</c:v>
                </c:pt>
                <c:pt idx="16" formatCode="0.00%">
                  <c:v>1.2999999999999999E-2</c:v>
                </c:pt>
                <c:pt idx="17" formatCode="0.00%">
                  <c:v>6.4000000000000001E-2</c:v>
                </c:pt>
                <c:pt idx="18" formatCode="0.00%">
                  <c:v>5.0999999999999997E-2</c:v>
                </c:pt>
              </c:numCache>
            </c:numRef>
          </c:val>
        </c:ser>
        <c:ser>
          <c:idx val="1"/>
          <c:order val="1"/>
          <c:tx>
            <c:strRef>
              <c:f>Sheet1!$C$14</c:f>
              <c:strCache>
                <c:ptCount val="1"/>
                <c:pt idx="0">
                  <c:v>Bar 2</c:v>
                </c:pt>
              </c:strCache>
            </c:strRef>
          </c:tx>
          <c:cat>
            <c:strRef>
              <c:f>Sheet1!$A$15:$A$33</c:f>
              <c:strCache>
                <c:ptCount val="19"/>
                <c:pt idx="0">
                  <c:v>Vitamin A</c:v>
                </c:pt>
                <c:pt idx="1">
                  <c:v>Vitamin B-12</c:v>
                </c:pt>
                <c:pt idx="2">
                  <c:v>Vitamin B-6</c:v>
                </c:pt>
                <c:pt idx="3">
                  <c:v>Vitamin C</c:v>
                </c:pt>
                <c:pt idx="4">
                  <c:v>Vitamin D</c:v>
                </c:pt>
                <c:pt idx="5">
                  <c:v>Vitamin E</c:v>
                </c:pt>
                <c:pt idx="6">
                  <c:v>Calcium</c:v>
                </c:pt>
                <c:pt idx="7">
                  <c:v>Copper</c:v>
                </c:pt>
                <c:pt idx="8">
                  <c:v>Folate</c:v>
                </c:pt>
                <c:pt idx="9">
                  <c:v>Iron</c:v>
                </c:pt>
                <c:pt idx="10">
                  <c:v>Magnessium</c:v>
                </c:pt>
                <c:pt idx="11">
                  <c:v>Manganese</c:v>
                </c:pt>
                <c:pt idx="12">
                  <c:v>Niacin</c:v>
                </c:pt>
                <c:pt idx="13">
                  <c:v>Panthothenic Acid</c:v>
                </c:pt>
                <c:pt idx="14">
                  <c:v>Phosphorous</c:v>
                </c:pt>
                <c:pt idx="15">
                  <c:v>Riboflavin</c:v>
                </c:pt>
                <c:pt idx="16">
                  <c:v>Selenium</c:v>
                </c:pt>
                <c:pt idx="17">
                  <c:v>Thiamin</c:v>
                </c:pt>
                <c:pt idx="18">
                  <c:v>Zinc</c:v>
                </c:pt>
              </c:strCache>
            </c:strRef>
          </c:cat>
          <c:val>
            <c:numRef>
              <c:f>Sheet1!$C$15:$C$33</c:f>
              <c:numCache>
                <c:formatCode>0%</c:formatCode>
                <c:ptCount val="19"/>
                <c:pt idx="0" formatCode="0.00%">
                  <c:v>3.0000000000000001E-3</c:v>
                </c:pt>
                <c:pt idx="1">
                  <c:v>0</c:v>
                </c:pt>
                <c:pt idx="2" formatCode="0.00%">
                  <c:v>7.8E-2</c:v>
                </c:pt>
                <c:pt idx="3" formatCode="0.00%">
                  <c:v>3.6999999999999998E-2</c:v>
                </c:pt>
                <c:pt idx="4">
                  <c:v>0</c:v>
                </c:pt>
                <c:pt idx="5" formatCode="0.00%">
                  <c:v>0.124</c:v>
                </c:pt>
                <c:pt idx="6" formatCode="0.00%">
                  <c:v>2.8000000000000001E-2</c:v>
                </c:pt>
                <c:pt idx="7">
                  <c:v>0.1</c:v>
                </c:pt>
                <c:pt idx="8" formatCode="0.00%">
                  <c:v>3.9E-2</c:v>
                </c:pt>
                <c:pt idx="9" formatCode="0.00%">
                  <c:v>5.7000000000000002E-2</c:v>
                </c:pt>
                <c:pt idx="10" formatCode="0.00%">
                  <c:v>9.5000000000000001E-2</c:v>
                </c:pt>
                <c:pt idx="11" formatCode="0.00%">
                  <c:v>0.29599999999999999</c:v>
                </c:pt>
                <c:pt idx="12">
                  <c:v>0.05</c:v>
                </c:pt>
                <c:pt idx="13" formatCode="0.00%">
                  <c:v>3.5999999999999997E-2</c:v>
                </c:pt>
                <c:pt idx="14" formatCode="0.00%">
                  <c:v>9.7000000000000003E-2</c:v>
                </c:pt>
                <c:pt idx="15" formatCode="0.00%">
                  <c:v>4.4999999999999998E-2</c:v>
                </c:pt>
                <c:pt idx="16" formatCode="0.00%">
                  <c:v>0.128</c:v>
                </c:pt>
                <c:pt idx="17" formatCode="0.00%">
                  <c:v>4.2000000000000003E-2</c:v>
                </c:pt>
                <c:pt idx="18" formatCode="0.00%">
                  <c:v>5.2999999999999999E-2</c:v>
                </c:pt>
              </c:numCache>
            </c:numRef>
          </c:val>
        </c:ser>
        <c:ser>
          <c:idx val="2"/>
          <c:order val="2"/>
          <c:tx>
            <c:strRef>
              <c:f>Sheet1!$D$14</c:f>
              <c:strCache>
                <c:ptCount val="1"/>
                <c:pt idx="0">
                  <c:v>Bar 3</c:v>
                </c:pt>
              </c:strCache>
            </c:strRef>
          </c:tx>
          <c:cat>
            <c:strRef>
              <c:f>Sheet1!$A$15:$A$33</c:f>
              <c:strCache>
                <c:ptCount val="19"/>
                <c:pt idx="0">
                  <c:v>Vitamin A</c:v>
                </c:pt>
                <c:pt idx="1">
                  <c:v>Vitamin B-12</c:v>
                </c:pt>
                <c:pt idx="2">
                  <c:v>Vitamin B-6</c:v>
                </c:pt>
                <c:pt idx="3">
                  <c:v>Vitamin C</c:v>
                </c:pt>
                <c:pt idx="4">
                  <c:v>Vitamin D</c:v>
                </c:pt>
                <c:pt idx="5">
                  <c:v>Vitamin E</c:v>
                </c:pt>
                <c:pt idx="6">
                  <c:v>Calcium</c:v>
                </c:pt>
                <c:pt idx="7">
                  <c:v>Copper</c:v>
                </c:pt>
                <c:pt idx="8">
                  <c:v>Folate</c:v>
                </c:pt>
                <c:pt idx="9">
                  <c:v>Iron</c:v>
                </c:pt>
                <c:pt idx="10">
                  <c:v>Magnessium</c:v>
                </c:pt>
                <c:pt idx="11">
                  <c:v>Manganese</c:v>
                </c:pt>
                <c:pt idx="12">
                  <c:v>Niacin</c:v>
                </c:pt>
                <c:pt idx="13">
                  <c:v>Panthothenic Acid</c:v>
                </c:pt>
                <c:pt idx="14">
                  <c:v>Phosphorous</c:v>
                </c:pt>
                <c:pt idx="15">
                  <c:v>Riboflavin</c:v>
                </c:pt>
                <c:pt idx="16">
                  <c:v>Selenium</c:v>
                </c:pt>
                <c:pt idx="17">
                  <c:v>Thiamin</c:v>
                </c:pt>
                <c:pt idx="18">
                  <c:v>Zinc</c:v>
                </c:pt>
              </c:strCache>
            </c:strRef>
          </c:cat>
          <c:val>
            <c:numRef>
              <c:f>Sheet1!$D$15:$D$33</c:f>
              <c:numCache>
                <c:formatCode>0%</c:formatCode>
                <c:ptCount val="19"/>
                <c:pt idx="0">
                  <c:v>0</c:v>
                </c:pt>
                <c:pt idx="1">
                  <c:v>0</c:v>
                </c:pt>
                <c:pt idx="2" formatCode="0.00%">
                  <c:v>4.2999999999999997E-2</c:v>
                </c:pt>
                <c:pt idx="3" formatCode="0.00%">
                  <c:v>1.2999999999999999E-2</c:v>
                </c:pt>
                <c:pt idx="4">
                  <c:v>0</c:v>
                </c:pt>
                <c:pt idx="5" formatCode="0.00%">
                  <c:v>0.152</c:v>
                </c:pt>
                <c:pt idx="6" formatCode="0.00%">
                  <c:v>1.0999999999999999E-2</c:v>
                </c:pt>
                <c:pt idx="7" formatCode="0.00%">
                  <c:v>6.5000000000000002E-2</c:v>
                </c:pt>
                <c:pt idx="8" formatCode="0.00%">
                  <c:v>4.3999999999999997E-2</c:v>
                </c:pt>
                <c:pt idx="9" formatCode="0.00%">
                  <c:v>3.3000000000000002E-2</c:v>
                </c:pt>
                <c:pt idx="10" formatCode="0.00%">
                  <c:v>6.7000000000000004E-2</c:v>
                </c:pt>
                <c:pt idx="11" formatCode="0.00%">
                  <c:v>9.6000000000000002E-2</c:v>
                </c:pt>
                <c:pt idx="12" formatCode="0.00%">
                  <c:v>7.5999999999999998E-2</c:v>
                </c:pt>
                <c:pt idx="13" formatCode="0.00%">
                  <c:v>3.9E-2</c:v>
                </c:pt>
                <c:pt idx="14">
                  <c:v>0.09</c:v>
                </c:pt>
                <c:pt idx="15" formatCode="0.00%">
                  <c:v>1.7000000000000001E-2</c:v>
                </c:pt>
                <c:pt idx="16" formatCode="0.00%">
                  <c:v>6.3E-2</c:v>
                </c:pt>
                <c:pt idx="17" formatCode="0.00%">
                  <c:v>1.2E-2</c:v>
                </c:pt>
                <c:pt idx="18">
                  <c:v>0.05</c:v>
                </c:pt>
              </c:numCache>
            </c:numRef>
          </c:val>
        </c:ser>
        <c:ser>
          <c:idx val="3"/>
          <c:order val="3"/>
          <c:tx>
            <c:strRef>
              <c:f>Sheet1!$E$14</c:f>
              <c:strCache>
                <c:ptCount val="1"/>
                <c:pt idx="0">
                  <c:v>Bar 4</c:v>
                </c:pt>
              </c:strCache>
            </c:strRef>
          </c:tx>
          <c:cat>
            <c:strRef>
              <c:f>Sheet1!$A$15:$A$33</c:f>
              <c:strCache>
                <c:ptCount val="19"/>
                <c:pt idx="0">
                  <c:v>Vitamin A</c:v>
                </c:pt>
                <c:pt idx="1">
                  <c:v>Vitamin B-12</c:v>
                </c:pt>
                <c:pt idx="2">
                  <c:v>Vitamin B-6</c:v>
                </c:pt>
                <c:pt idx="3">
                  <c:v>Vitamin C</c:v>
                </c:pt>
                <c:pt idx="4">
                  <c:v>Vitamin D</c:v>
                </c:pt>
                <c:pt idx="5">
                  <c:v>Vitamin E</c:v>
                </c:pt>
                <c:pt idx="6">
                  <c:v>Calcium</c:v>
                </c:pt>
                <c:pt idx="7">
                  <c:v>Copper</c:v>
                </c:pt>
                <c:pt idx="8">
                  <c:v>Folate</c:v>
                </c:pt>
                <c:pt idx="9">
                  <c:v>Iron</c:v>
                </c:pt>
                <c:pt idx="10">
                  <c:v>Magnessium</c:v>
                </c:pt>
                <c:pt idx="11">
                  <c:v>Manganese</c:v>
                </c:pt>
                <c:pt idx="12">
                  <c:v>Niacin</c:v>
                </c:pt>
                <c:pt idx="13">
                  <c:v>Panthothenic Acid</c:v>
                </c:pt>
                <c:pt idx="14">
                  <c:v>Phosphorous</c:v>
                </c:pt>
                <c:pt idx="15">
                  <c:v>Riboflavin</c:v>
                </c:pt>
                <c:pt idx="16">
                  <c:v>Selenium</c:v>
                </c:pt>
                <c:pt idx="17">
                  <c:v>Thiamin</c:v>
                </c:pt>
                <c:pt idx="18">
                  <c:v>Zinc</c:v>
                </c:pt>
              </c:strCache>
            </c:strRef>
          </c:cat>
          <c:val>
            <c:numRef>
              <c:f>Sheet1!$E$15:$E$33</c:f>
              <c:numCache>
                <c:formatCode>0%</c:formatCode>
                <c:ptCount val="19"/>
                <c:pt idx="0" formatCode="0.00%">
                  <c:v>3.0000000000000001E-3</c:v>
                </c:pt>
                <c:pt idx="1">
                  <c:v>0</c:v>
                </c:pt>
                <c:pt idx="2" formatCode="0.00%">
                  <c:v>9.1999999999999998E-2</c:v>
                </c:pt>
                <c:pt idx="3" formatCode="0.00%">
                  <c:v>3.5999999999999997E-2</c:v>
                </c:pt>
                <c:pt idx="4">
                  <c:v>0</c:v>
                </c:pt>
                <c:pt idx="5" formatCode="0.00%">
                  <c:v>0.15</c:v>
                </c:pt>
                <c:pt idx="6" formatCode="0.00%">
                  <c:v>1.7000000000000001E-2</c:v>
                </c:pt>
                <c:pt idx="7" formatCode="0.00%">
                  <c:v>0.12</c:v>
                </c:pt>
                <c:pt idx="8">
                  <c:v>6.4000000000000001E-2</c:v>
                </c:pt>
                <c:pt idx="9" formatCode="0.00%">
                  <c:v>6.6000000000000003E-2</c:v>
                </c:pt>
                <c:pt idx="10" formatCode="0.00%">
                  <c:v>0.11899999999999999</c:v>
                </c:pt>
                <c:pt idx="11" formatCode="0.00%">
                  <c:v>0.34899999999999998</c:v>
                </c:pt>
                <c:pt idx="12" formatCode="0.00%">
                  <c:v>8.5000000000000006E-2</c:v>
                </c:pt>
                <c:pt idx="13" formatCode="0.00%">
                  <c:v>5.3999999999999999E-2</c:v>
                </c:pt>
                <c:pt idx="14" formatCode="0.00%">
                  <c:v>0.13400000000000001</c:v>
                </c:pt>
                <c:pt idx="15" formatCode="0.00%">
                  <c:v>3.7999999999999999E-2</c:v>
                </c:pt>
                <c:pt idx="16" formatCode="0.00%">
                  <c:v>0.107</c:v>
                </c:pt>
                <c:pt idx="17" formatCode="0.00%">
                  <c:v>6.2E-2</c:v>
                </c:pt>
                <c:pt idx="18" formatCode="0.00%">
                  <c:v>6.9000000000000006E-2</c:v>
                </c:pt>
              </c:numCache>
            </c:numRef>
          </c:val>
        </c:ser>
        <c:axId val="113907968"/>
        <c:axId val="127883520"/>
      </c:barChart>
      <c:catAx>
        <c:axId val="113907968"/>
        <c:scaling>
          <c:orientation val="minMax"/>
        </c:scaling>
        <c:axPos val="b"/>
        <c:tickLblPos val="nextTo"/>
        <c:crossAx val="127883520"/>
        <c:crosses val="autoZero"/>
        <c:auto val="1"/>
        <c:lblAlgn val="ctr"/>
        <c:lblOffset val="100"/>
      </c:catAx>
      <c:valAx>
        <c:axId val="127883520"/>
        <c:scaling>
          <c:orientation val="minMax"/>
        </c:scaling>
        <c:axPos val="l"/>
        <c:majorGridlines/>
        <c:numFmt formatCode="0%" sourceLinked="1"/>
        <c:tickLblPos val="nextTo"/>
        <c:crossAx val="11390796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744C8-A2D6-4D02-8B80-EA6D63149C73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BE590E-494D-4652-B2DF-5FE0AE9F172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BE590E-494D-4652-B2DF-5FE0AE9F172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2927DE-4E00-4574-8786-EFB8CD4B4DC9}" type="datetimeFigureOut">
              <a:rPr lang="en-US" smtClean="0"/>
              <a:t>2/13/2011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61AB7-67DE-47B1-8CD2-5FA9511A0A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133600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Isabelle Kraus</a:t>
            </a:r>
            <a:b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Megan </a:t>
            </a:r>
            <a:r>
              <a:rPr lang="en-US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Sirna</a:t>
            </a:r>
            <a: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Emily Swift</a:t>
            </a:r>
            <a:b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Daniel Tennant</a:t>
            </a: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Buena </a:t>
            </a:r>
            <a:r>
              <a:rPr lang="en-US" sz="7200" dirty="0" err="1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Salud</a:t>
            </a:r>
            <a:endParaRPr lang="en-US" sz="7200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Ingredients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41437"/>
            <a:ext cx="31242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/>
              <a:t>Bar 1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1 </a:t>
            </a:r>
            <a:r>
              <a:rPr lang="en-US" dirty="0"/>
              <a:t>cup oats</a:t>
            </a:r>
          </a:p>
          <a:p>
            <a:pPr>
              <a:buNone/>
            </a:pPr>
            <a:r>
              <a:rPr lang="en-US" dirty="0"/>
              <a:t>1/2 cup ground almonds</a:t>
            </a:r>
          </a:p>
          <a:p>
            <a:pPr>
              <a:buNone/>
            </a:pPr>
            <a:r>
              <a:rPr lang="en-US" dirty="0"/>
              <a:t>1/4 cup chocolate, chopped</a:t>
            </a:r>
          </a:p>
          <a:p>
            <a:pPr>
              <a:buNone/>
            </a:pPr>
            <a:r>
              <a:rPr lang="en-US" dirty="0"/>
              <a:t>1/4 cup pumpkin seeds</a:t>
            </a:r>
          </a:p>
          <a:p>
            <a:pPr>
              <a:buNone/>
            </a:pPr>
            <a:r>
              <a:rPr lang="en-US" dirty="0"/>
              <a:t>2 teaspoons </a:t>
            </a:r>
            <a:r>
              <a:rPr lang="en-US" dirty="0" err="1"/>
              <a:t>chia</a:t>
            </a:r>
            <a:r>
              <a:rPr lang="en-US" dirty="0"/>
              <a:t> seeds</a:t>
            </a:r>
          </a:p>
          <a:p>
            <a:pPr>
              <a:buNone/>
            </a:pPr>
            <a:r>
              <a:rPr lang="en-US" dirty="0"/>
              <a:t>1/2 cup apple sauce</a:t>
            </a:r>
          </a:p>
          <a:p>
            <a:pPr>
              <a:buNone/>
            </a:pPr>
            <a:r>
              <a:rPr lang="en-US" dirty="0"/>
              <a:t>1 cup coconut flakes</a:t>
            </a:r>
          </a:p>
          <a:p>
            <a:pPr>
              <a:buNone/>
            </a:pPr>
            <a:r>
              <a:rPr lang="en-US" dirty="0"/>
              <a:t>1/4 cup raisins</a:t>
            </a:r>
          </a:p>
          <a:p>
            <a:pPr>
              <a:buNone/>
            </a:pPr>
            <a:r>
              <a:rPr lang="en-US" dirty="0"/>
              <a:t>1/4 cup honey</a:t>
            </a:r>
          </a:p>
          <a:p>
            <a:pPr>
              <a:buNone/>
            </a:pPr>
            <a:r>
              <a:rPr lang="en-US" dirty="0"/>
              <a:t>1/2 tsp baking powder</a:t>
            </a:r>
          </a:p>
          <a:p>
            <a:pPr>
              <a:buNone/>
            </a:pPr>
            <a:r>
              <a:rPr lang="en-US" dirty="0"/>
              <a:t>2 egg whites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123.6 calories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948690"/>
            <a:ext cx="28194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Bar </a:t>
            </a:r>
            <a:r>
              <a:rPr lang="en-US" b="1" dirty="0"/>
              <a:t>2</a:t>
            </a:r>
          </a:p>
          <a:p>
            <a:endParaRPr lang="en-US" dirty="0"/>
          </a:p>
          <a:p>
            <a:r>
              <a:rPr lang="en-US" dirty="0"/>
              <a:t>1 cup corn flour</a:t>
            </a:r>
          </a:p>
          <a:p>
            <a:r>
              <a:rPr lang="en-US" dirty="0"/>
              <a:t>1/2 cup ground almonds</a:t>
            </a:r>
          </a:p>
          <a:p>
            <a:r>
              <a:rPr lang="en-US" dirty="0"/>
              <a:t>1/4 cup chocolate, chopped</a:t>
            </a:r>
          </a:p>
          <a:p>
            <a:r>
              <a:rPr lang="en-US" dirty="0"/>
              <a:t>1/4 cup pumpkin seeds</a:t>
            </a:r>
          </a:p>
          <a:p>
            <a:r>
              <a:rPr lang="en-US" dirty="0"/>
              <a:t>1/3 cup sunflower seeds</a:t>
            </a:r>
          </a:p>
          <a:p>
            <a:r>
              <a:rPr lang="en-US" dirty="0"/>
              <a:t>2 teaspoons </a:t>
            </a:r>
            <a:r>
              <a:rPr lang="en-US" dirty="0" err="1"/>
              <a:t>chia</a:t>
            </a:r>
            <a:r>
              <a:rPr lang="en-US" dirty="0"/>
              <a:t> seeds</a:t>
            </a:r>
          </a:p>
          <a:p>
            <a:r>
              <a:rPr lang="en-US" dirty="0"/>
              <a:t>1/2 cup apple sauce</a:t>
            </a:r>
          </a:p>
          <a:p>
            <a:r>
              <a:rPr lang="en-US" dirty="0"/>
              <a:t>1 cup coconut flakes</a:t>
            </a:r>
          </a:p>
          <a:p>
            <a:r>
              <a:rPr lang="en-US" dirty="0"/>
              <a:t>1/3 cup raisins</a:t>
            </a:r>
          </a:p>
          <a:p>
            <a:r>
              <a:rPr lang="en-US" dirty="0"/>
              <a:t>1/3 cup dried apples</a:t>
            </a:r>
          </a:p>
          <a:p>
            <a:r>
              <a:rPr lang="en-US" dirty="0"/>
              <a:t>1/4 cup honey</a:t>
            </a:r>
          </a:p>
          <a:p>
            <a:r>
              <a:rPr lang="en-US" dirty="0"/>
              <a:t>1/2 tsp baking powder</a:t>
            </a:r>
          </a:p>
          <a:p>
            <a:r>
              <a:rPr lang="en-US" dirty="0"/>
              <a:t>2 bananas mashed</a:t>
            </a:r>
          </a:p>
          <a:p>
            <a:r>
              <a:rPr lang="en-US" dirty="0"/>
              <a:t>2 egg whites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152.2 calories</a:t>
            </a:r>
          </a:p>
          <a:p>
            <a:endParaRPr lang="en-US" dirty="0"/>
          </a:p>
        </p:txBody>
      </p:sp>
      <p:pic>
        <p:nvPicPr>
          <p:cNvPr id="14343" name="Picture 7" descr="IMG_1082.JPG"/>
          <p:cNvPicPr>
            <a:picLocks noChangeAspect="1" noChangeArrowheads="1"/>
          </p:cNvPicPr>
          <p:nvPr/>
        </p:nvPicPr>
        <p:blipFill>
          <a:blip r:embed="rId3" cstate="print"/>
          <a:srcRect t="18000" r="874" b="12000"/>
          <a:stretch>
            <a:fillRect/>
          </a:stretch>
        </p:blipFill>
        <p:spPr bwMode="auto">
          <a:xfrm>
            <a:off x="2209800" y="4724400"/>
            <a:ext cx="3124200" cy="19847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Ingredients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/>
              <a:t>Bar 3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1/2 cup pumpkin seeds</a:t>
            </a:r>
          </a:p>
          <a:p>
            <a:pPr>
              <a:buNone/>
            </a:pPr>
            <a:r>
              <a:rPr lang="en-US" dirty="0"/>
              <a:t>1/2 cup sunflower seeds</a:t>
            </a:r>
          </a:p>
          <a:p>
            <a:pPr>
              <a:buNone/>
            </a:pPr>
            <a:r>
              <a:rPr lang="en-US" dirty="0"/>
              <a:t>3 teaspoons </a:t>
            </a:r>
            <a:r>
              <a:rPr lang="en-US" dirty="0" err="1"/>
              <a:t>chia</a:t>
            </a:r>
            <a:r>
              <a:rPr lang="en-US" dirty="0"/>
              <a:t> seeds</a:t>
            </a:r>
          </a:p>
          <a:p>
            <a:pPr>
              <a:buNone/>
            </a:pPr>
            <a:r>
              <a:rPr lang="en-US" dirty="0"/>
              <a:t>1/2 cup apple sauce</a:t>
            </a:r>
          </a:p>
          <a:p>
            <a:pPr>
              <a:buNone/>
            </a:pPr>
            <a:r>
              <a:rPr lang="en-US" dirty="0"/>
              <a:t>1/2 cup coconut flakes</a:t>
            </a:r>
          </a:p>
          <a:p>
            <a:pPr>
              <a:buNone/>
            </a:pPr>
            <a:r>
              <a:rPr lang="en-US" dirty="0"/>
              <a:t>1/4 cup raisins</a:t>
            </a:r>
          </a:p>
          <a:p>
            <a:pPr>
              <a:buNone/>
            </a:pPr>
            <a:r>
              <a:rPr lang="en-US" dirty="0"/>
              <a:t>1/2 cup ground almonds</a:t>
            </a:r>
          </a:p>
          <a:p>
            <a:pPr>
              <a:buNone/>
            </a:pPr>
            <a:r>
              <a:rPr lang="en-US" dirty="0"/>
              <a:t>1/8 cup honey</a:t>
            </a:r>
          </a:p>
          <a:p>
            <a:pPr>
              <a:buNone/>
            </a:pPr>
            <a:r>
              <a:rPr lang="en-US" dirty="0"/>
              <a:t>1/2 cup peanut </a:t>
            </a:r>
            <a:r>
              <a:rPr lang="en-US" dirty="0" smtClean="0"/>
              <a:t>butter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125.7 calories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4000" y="1676400"/>
            <a:ext cx="3200400" cy="4525963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b="1" dirty="0"/>
              <a:t>Bar 4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/>
              <a:t>1/2 cup oats</a:t>
            </a:r>
          </a:p>
          <a:p>
            <a:pPr>
              <a:buNone/>
            </a:pPr>
            <a:r>
              <a:rPr lang="en-US" dirty="0"/>
              <a:t>1/2 cup corn flour</a:t>
            </a:r>
          </a:p>
          <a:p>
            <a:pPr>
              <a:buNone/>
            </a:pPr>
            <a:r>
              <a:rPr lang="en-US" dirty="0"/>
              <a:t>1/2 cup chocolate, chopped</a:t>
            </a:r>
          </a:p>
          <a:p>
            <a:pPr>
              <a:buNone/>
            </a:pPr>
            <a:r>
              <a:rPr lang="en-US" dirty="0"/>
              <a:t>1/4 cup pumpkin seeds</a:t>
            </a:r>
          </a:p>
          <a:p>
            <a:pPr>
              <a:buNone/>
            </a:pPr>
            <a:r>
              <a:rPr lang="en-US" dirty="0"/>
              <a:t>1/2 cup sunflower seeds</a:t>
            </a:r>
          </a:p>
          <a:p>
            <a:pPr>
              <a:buNone/>
            </a:pPr>
            <a:r>
              <a:rPr lang="en-US" dirty="0"/>
              <a:t>3 teaspoons </a:t>
            </a:r>
            <a:r>
              <a:rPr lang="en-US" dirty="0" err="1"/>
              <a:t>chia</a:t>
            </a:r>
            <a:r>
              <a:rPr lang="en-US" dirty="0"/>
              <a:t> seeds</a:t>
            </a:r>
          </a:p>
          <a:p>
            <a:pPr>
              <a:buNone/>
            </a:pPr>
            <a:r>
              <a:rPr lang="en-US" dirty="0"/>
              <a:t>1/2 cup apple sauce</a:t>
            </a:r>
          </a:p>
          <a:p>
            <a:pPr>
              <a:buNone/>
            </a:pPr>
            <a:r>
              <a:rPr lang="en-US" dirty="0"/>
              <a:t>1/2 cup coconut flakes</a:t>
            </a:r>
          </a:p>
          <a:p>
            <a:pPr>
              <a:buNone/>
            </a:pPr>
            <a:r>
              <a:rPr lang="en-US" dirty="0"/>
              <a:t>1/3 cup raisins</a:t>
            </a:r>
          </a:p>
          <a:p>
            <a:pPr>
              <a:buNone/>
            </a:pPr>
            <a:r>
              <a:rPr lang="en-US" dirty="0"/>
              <a:t>1/2 cup dried apples</a:t>
            </a:r>
          </a:p>
          <a:p>
            <a:pPr>
              <a:buNone/>
            </a:pPr>
            <a:r>
              <a:rPr lang="en-US" dirty="0"/>
              <a:t>1/4 cup honey</a:t>
            </a:r>
          </a:p>
          <a:p>
            <a:pPr>
              <a:buNone/>
            </a:pPr>
            <a:r>
              <a:rPr lang="en-US" dirty="0"/>
              <a:t>1/4 cup peanut butter</a:t>
            </a:r>
          </a:p>
          <a:p>
            <a:pPr>
              <a:buNone/>
            </a:pPr>
            <a:r>
              <a:rPr lang="en-US" dirty="0"/>
              <a:t>1/4 cup peanuts</a:t>
            </a:r>
          </a:p>
          <a:p>
            <a:pPr>
              <a:buNone/>
            </a:pPr>
            <a:r>
              <a:rPr lang="en-US" dirty="0"/>
              <a:t>2 bananas </a:t>
            </a:r>
            <a:r>
              <a:rPr lang="en-US" dirty="0" smtClean="0"/>
              <a:t>mashed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>
              <a:buNone/>
            </a:pP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181 calories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Information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sz="half" idx="1"/>
          </p:nvPr>
        </p:nvGraphicFramePr>
        <p:xfrm>
          <a:off x="533400" y="1600200"/>
          <a:ext cx="83058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 Information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Expiration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5257800"/>
          </a:xfrm>
        </p:spPr>
        <p:txBody>
          <a:bodyPr>
            <a:normAutofit/>
          </a:bodyPr>
          <a:lstStyle/>
          <a:p>
            <a:r>
              <a:rPr lang="en-US" dirty="0" smtClean="0"/>
              <a:t>Sample bar, 1 week later: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Retained structure, appearance, taste</a:t>
            </a:r>
          </a:p>
          <a:p>
            <a:r>
              <a:rPr lang="en-US" dirty="0" smtClean="0"/>
              <a:t>Moisture, texture a little deteriorated </a:t>
            </a:r>
            <a:endParaRPr lang="en-US" dirty="0"/>
          </a:p>
        </p:txBody>
      </p:sp>
      <p:pic>
        <p:nvPicPr>
          <p:cNvPr id="37890" name="Picture 2" descr="IMG_1084.JPG"/>
          <p:cNvPicPr>
            <a:picLocks noChangeAspect="1" noChangeArrowheads="1"/>
          </p:cNvPicPr>
          <p:nvPr/>
        </p:nvPicPr>
        <p:blipFill>
          <a:blip r:embed="rId3" cstate="print"/>
          <a:srcRect t="24212" b="20303"/>
          <a:stretch>
            <a:fillRect/>
          </a:stretch>
        </p:blipFill>
        <p:spPr bwMode="auto">
          <a:xfrm>
            <a:off x="2499360" y="2286000"/>
            <a:ext cx="3977640" cy="2956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Correspondence with SP: Their needs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Technology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o   Packaging 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Materials</a:t>
            </a:r>
            <a:r>
              <a:rPr lang="en-US" b="1" dirty="0"/>
              <a:t> </a:t>
            </a:r>
            <a:r>
              <a:rPr lang="en-US" dirty="0"/>
              <a:t>(e.g. plastic)</a:t>
            </a:r>
          </a:p>
          <a:p>
            <a:pPr>
              <a:buNone/>
            </a:pPr>
            <a:r>
              <a:rPr lang="en-US" dirty="0"/>
              <a:t>o   Packaging 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Equipment</a:t>
            </a:r>
            <a:r>
              <a:rPr lang="en-US" b="1" dirty="0"/>
              <a:t> </a:t>
            </a:r>
            <a:r>
              <a:rPr lang="en-US" dirty="0"/>
              <a:t>(e.g. shrink wrap machine)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Knowledge </a:t>
            </a:r>
            <a:r>
              <a:rPr lang="en-US" dirty="0"/>
              <a:t>&amp; know how:</a:t>
            </a:r>
          </a:p>
          <a:p>
            <a:pPr>
              <a:buNone/>
            </a:pPr>
            <a:r>
              <a:rPr lang="en-US" dirty="0"/>
              <a:t>o   Determining 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expiration date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/>
              <a:t>o   Determining 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nutritional information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/>
              <a:t>o   </a:t>
            </a:r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Recipes</a:t>
            </a:r>
            <a:endParaRPr lang="en-US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r>
              <a:rPr lang="en-US" dirty="0"/>
              <a:t>o    Recording the brand and the product legally</a:t>
            </a:r>
          </a:p>
          <a:p>
            <a:pPr>
              <a:buNone/>
            </a:pPr>
            <a:r>
              <a:rPr lang="en-US" dirty="0"/>
              <a:t>o    Establishing a system of production and marketing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Correspondence with SP: Contributions to </a:t>
            </a:r>
            <a:r>
              <a:rPr lang="en-US" i="1" dirty="0" smtClean="0"/>
              <a:t>La </a:t>
            </a:r>
            <a:r>
              <a:rPr lang="en-US" i="1" dirty="0" err="1" smtClean="0"/>
              <a:t>Barra</a:t>
            </a:r>
            <a:r>
              <a:rPr lang="en-US" i="1" dirty="0" smtClean="0"/>
              <a:t> </a:t>
            </a:r>
            <a:r>
              <a:rPr lang="en-US" i="1" dirty="0" err="1"/>
              <a:t>C</a:t>
            </a:r>
            <a:r>
              <a:rPr lang="en-US" i="1" dirty="0" err="1" smtClean="0"/>
              <a:t>hispa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Slogan:</a:t>
            </a:r>
          </a:p>
          <a:p>
            <a:pPr lvl="1" algn="ctr">
              <a:buNone/>
            </a:pP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40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Cuida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salud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con CHISPA” </a:t>
            </a:r>
          </a:p>
          <a:p>
            <a:pPr algn="ctr">
              <a:buNone/>
            </a:pPr>
            <a:r>
              <a:rPr lang="en-US" sz="4000" b="1" dirty="0"/>
              <a:t> </a:t>
            </a:r>
            <a:r>
              <a:rPr lang="en-US" dirty="0" smtClean="0"/>
              <a:t>	(Translation: watch </a:t>
            </a:r>
            <a:r>
              <a:rPr lang="en-US" dirty="0"/>
              <a:t>your health with </a:t>
            </a:r>
            <a:r>
              <a:rPr lang="en-US" dirty="0" smtClean="0"/>
              <a:t>SPARK)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Proposed target </a:t>
            </a:r>
            <a:r>
              <a:rPr lang="en-US" dirty="0"/>
              <a:t>price per bar: 2 </a:t>
            </a:r>
            <a:r>
              <a:rPr lang="en-US" dirty="0" err="1"/>
              <a:t>quetzales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Decision Matrix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57200" y="1600201"/>
          <a:ext cx="82296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57200" y="5867400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Totals</a:t>
            </a:r>
            <a:r>
              <a:rPr lang="en-US" dirty="0" smtClean="0"/>
              <a:t>: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Waxed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aper: 51</a:t>
            </a:r>
            <a:r>
              <a:rPr lang="en-US" dirty="0" smtClean="0"/>
              <a:t>, Flexible plastic films: 42, Bio-plastic: 43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 descr="C:\Users\Emily\AppData\Local\Microsoft\Windows\Temporary Internet Files\Content.IE5\SCIJ6NUM\MP900448748[1].jpg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Burn, baby, burn</a:t>
            </a:r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waxed paper – non-toxic when incinerated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Pride Green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iodegradable plastic –no methane, no harmful residues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1 kg of plastic, about 6 kg carbon dioxide</a:t>
            </a:r>
            <a:endParaRPr lang="en-US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</a:t>
            </a:r>
            <a:r>
              <a:rPr lang="en-US" baseline="-25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released </a:t>
            </a:r>
            <a:r>
              <a:rPr 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burning wood is equal to the carbon wood releases as it </a:t>
            </a:r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rots</a:t>
            </a:r>
          </a:p>
          <a:p>
            <a:r>
              <a:rPr 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1 kg of wood, .6945 kg carbon dioxide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on… Heat sealer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Goal: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16386" name="Picture 2" descr="How to Make a Heat Seal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676400"/>
            <a:ext cx="6603998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on… Heat Sealer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Currently: </a:t>
            </a:r>
            <a:endParaRPr lang="en-US" dirty="0"/>
          </a:p>
        </p:txBody>
      </p:sp>
      <p:pic>
        <p:nvPicPr>
          <p:cNvPr id="33794" name="Picture 2" descr="IMG_1052.JPG"/>
          <p:cNvPicPr>
            <a:picLocks noChangeAspect="1" noChangeArrowheads="1"/>
          </p:cNvPicPr>
          <p:nvPr/>
        </p:nvPicPr>
        <p:blipFill>
          <a:blip r:embed="rId3" cstate="print"/>
          <a:srcRect t="16532"/>
          <a:stretch>
            <a:fillRect/>
          </a:stretch>
        </p:blipFill>
        <p:spPr bwMode="auto">
          <a:xfrm>
            <a:off x="2819400" y="1371600"/>
            <a:ext cx="3810000" cy="2375292"/>
          </a:xfrm>
          <a:prstGeom prst="rect">
            <a:avLst/>
          </a:prstGeom>
          <a:noFill/>
        </p:spPr>
      </p:pic>
      <p:pic>
        <p:nvPicPr>
          <p:cNvPr id="33796" name="Picture 4" descr="IMG_10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2667000"/>
            <a:ext cx="2885282" cy="3864935"/>
          </a:xfrm>
          <a:prstGeom prst="rect">
            <a:avLst/>
          </a:prstGeom>
          <a:noFill/>
        </p:spPr>
      </p:pic>
      <p:pic>
        <p:nvPicPr>
          <p:cNvPr id="33798" name="Picture 6" descr="IMG_104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3733800"/>
            <a:ext cx="2209800" cy="2960103"/>
          </a:xfrm>
          <a:prstGeom prst="rect">
            <a:avLst/>
          </a:prstGeom>
          <a:noFill/>
        </p:spPr>
      </p:pic>
      <p:pic>
        <p:nvPicPr>
          <p:cNvPr id="33800" name="Picture 8" descr="IMG_10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362200"/>
            <a:ext cx="2730500" cy="3657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Sealer: Next Step</a:t>
            </a:r>
            <a:endParaRPr lang="en-US" dirty="0"/>
          </a:p>
        </p:txBody>
      </p:sp>
      <p:pic>
        <p:nvPicPr>
          <p:cNvPr id="4" name="Picture 4" descr="http://www.instructables.com/files/deriv/FKT/Y3T9/FKVQG2T5/FKTY3T9FKVQG2T5.MEDIUM.jpg"/>
          <p:cNvPicPr>
            <a:picLocks noChangeAspect="1" noChangeArrowheads="1"/>
          </p:cNvPicPr>
          <p:nvPr/>
        </p:nvPicPr>
        <p:blipFill>
          <a:blip r:embed="rId3" cstate="print"/>
          <a:srcRect r="13761" b="14566"/>
          <a:stretch>
            <a:fillRect/>
          </a:stretch>
        </p:blipFill>
        <p:spPr bwMode="auto">
          <a:xfrm>
            <a:off x="778412" y="1371600"/>
            <a:ext cx="7603588" cy="5257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on… Nutrition bars</a:t>
            </a:r>
            <a:endParaRPr lang="en-US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28889" t="43556" r="20556" b="22666"/>
          <a:stretch>
            <a:fillRect/>
          </a:stretch>
        </p:blipFill>
        <p:spPr bwMode="auto">
          <a:xfrm>
            <a:off x="0" y="2057401"/>
            <a:ext cx="9144000" cy="384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0" y="61722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OM NOM </a:t>
            </a:r>
            <a:r>
              <a:rPr lang="en-US" dirty="0" err="1" smtClean="0"/>
              <a:t>NOM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1361</TotalTime>
  <Words>380</Words>
  <Application>Microsoft Office PowerPoint</Application>
  <PresentationFormat>On-screen Show (4:3)</PresentationFormat>
  <Paragraphs>128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Buena Salud</vt:lpstr>
      <vt:lpstr>Correspondence with SP: Their needs</vt:lpstr>
      <vt:lpstr>Correspondence with SP: Contributions to La Barra Chispa</vt:lpstr>
      <vt:lpstr>Materials Decision Matrix</vt:lpstr>
      <vt:lpstr>Burn, baby, burn</vt:lpstr>
      <vt:lpstr>Working on… Heat sealer</vt:lpstr>
      <vt:lpstr>Working on… Heat Sealer</vt:lpstr>
      <vt:lpstr>Heat Sealer: Next Step</vt:lpstr>
      <vt:lpstr>Working on… Nutrition bars</vt:lpstr>
      <vt:lpstr>Ingredients</vt:lpstr>
      <vt:lpstr>Ingredients</vt:lpstr>
      <vt:lpstr>Nutrition Information</vt:lpstr>
      <vt:lpstr>Nutrition Information</vt:lpstr>
      <vt:lpstr>Exploring Expiration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Nutrition and Packaging</dc:title>
  <dc:creator>ts</dc:creator>
  <cp:lastModifiedBy>ts</cp:lastModifiedBy>
  <cp:revision>48</cp:revision>
  <dcterms:created xsi:type="dcterms:W3CDTF">2011-02-14T00:29:53Z</dcterms:created>
  <dcterms:modified xsi:type="dcterms:W3CDTF">2011-02-14T23:11:18Z</dcterms:modified>
</cp:coreProperties>
</file>